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64E339-5BC0-4D7F-9D61-A12727611F5C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B327BB-62E6-4887-89F5-DBC645FAC07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BA3142-675F-4E4D-8CD6-125A8C1C9CB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332375-9BB9-4DBE-98FF-CA724FF91A16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348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3CDD75-7834-44BF-9E69-566A90F50AD7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58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C4690E-5A08-47A2-A385-94745C8CFFDE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368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41EDF7-1A5F-402C-B9EA-48E60EE936DB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378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AD84B7-48CB-433B-BAB4-638BCD5AB010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389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4DF632-125E-4DC1-B6B2-151C87DCDB64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66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F27F6B-4F58-44A5-AD76-4F97FE722AC3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76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D636C4-C61B-400D-B6FC-3EC9971AB2D8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86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64F753-A5B8-479B-AF19-D384DFF15462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96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52D0BA-B0EA-48F7-BDDE-57ECD2A12844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07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6A6D01-4D7D-441D-9A8D-149F6A43695C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17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9261C4-4743-4A18-A172-352C5CF1371F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27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9A29B8-05C6-4CA9-BC31-7977E216101C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37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98FA-0104-4C0D-A111-9068F5DA6AFC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FE4D-6653-4887-8605-C66FDA4BC9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98FA-0104-4C0D-A111-9068F5DA6AFC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FE4D-6653-4887-8605-C66FDA4BC9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98FA-0104-4C0D-A111-9068F5DA6AFC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FE4D-6653-4887-8605-C66FDA4BC9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98FA-0104-4C0D-A111-9068F5DA6AFC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FE4D-6653-4887-8605-C66FDA4BC9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98FA-0104-4C0D-A111-9068F5DA6AFC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FE4D-6653-4887-8605-C66FDA4BC9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98FA-0104-4C0D-A111-9068F5DA6AFC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FE4D-6653-4887-8605-C66FDA4BC9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98FA-0104-4C0D-A111-9068F5DA6AFC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FE4D-6653-4887-8605-C66FDA4BC9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98FA-0104-4C0D-A111-9068F5DA6AFC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FE4D-6653-4887-8605-C66FDA4BC9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98FA-0104-4C0D-A111-9068F5DA6AFC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FE4D-6653-4887-8605-C66FDA4BC9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98FA-0104-4C0D-A111-9068F5DA6AFC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FE4D-6653-4887-8605-C66FDA4BC9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98FA-0104-4C0D-A111-9068F5DA6AFC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FE4D-6653-4887-8605-C66FDA4BC9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B98FA-0104-4C0D-A111-9068F5DA6AFC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0FE4D-6653-4887-8605-C66FDA4BC9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533400"/>
          </a:xfrm>
        </p:spPr>
        <p:txBody>
          <a:bodyPr/>
          <a:lstStyle/>
          <a:p>
            <a:r>
              <a:rPr lang="en-US" sz="1200" smtClean="0"/>
              <a:t>Me llamo ___________.</a:t>
            </a:r>
            <a:br>
              <a:rPr lang="en-US" sz="1200" smtClean="0"/>
            </a:br>
            <a:r>
              <a:rPr lang="en-US" sz="1200" smtClean="0"/>
              <a:t>LA fecha es el 16 de febrero 2012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7772400" cy="53340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 err="1" smtClean="0"/>
              <a:t>Propósito</a:t>
            </a:r>
            <a:r>
              <a:rPr lang="en-US" dirty="0" smtClean="0"/>
              <a:t> #42: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pretérito</a:t>
            </a:r>
            <a:r>
              <a:rPr lang="en-US" dirty="0" smtClean="0"/>
              <a:t>?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err="1" smtClean="0"/>
              <a:t>Completa</a:t>
            </a:r>
            <a:r>
              <a:rPr lang="en-US" dirty="0" smtClean="0"/>
              <a:t> con el </a:t>
            </a:r>
            <a:r>
              <a:rPr lang="en-US" dirty="0" err="1" smtClean="0"/>
              <a:t>verbo</a:t>
            </a:r>
            <a:r>
              <a:rPr lang="en-US" dirty="0" smtClean="0"/>
              <a:t> </a:t>
            </a:r>
            <a:r>
              <a:rPr lang="en-US" dirty="0" err="1" smtClean="0"/>
              <a:t>pasado</a:t>
            </a:r>
            <a:r>
              <a:rPr lang="en-US" dirty="0" smtClean="0"/>
              <a:t>.</a:t>
            </a:r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en-US" dirty="0" err="1" smtClean="0"/>
              <a:t>Yo</a:t>
            </a:r>
            <a:r>
              <a:rPr lang="en-US" dirty="0" smtClean="0"/>
              <a:t> _________ </a:t>
            </a:r>
            <a:r>
              <a:rPr lang="en-US" dirty="0" err="1" smtClean="0"/>
              <a:t>fútbol</a:t>
            </a:r>
            <a:r>
              <a:rPr lang="en-US" dirty="0" smtClean="0"/>
              <a:t> </a:t>
            </a:r>
            <a:r>
              <a:rPr lang="en-US" dirty="0" err="1" smtClean="0"/>
              <a:t>ayer</a:t>
            </a:r>
            <a:r>
              <a:rPr lang="en-US" dirty="0" smtClean="0"/>
              <a:t>. (</a:t>
            </a:r>
            <a:r>
              <a:rPr lang="en-US" dirty="0" err="1" smtClean="0"/>
              <a:t>jugar</a:t>
            </a:r>
            <a:r>
              <a:rPr lang="en-US" dirty="0" smtClean="0"/>
              <a:t>)</a:t>
            </a:r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en-US" dirty="0" err="1" smtClean="0"/>
              <a:t>Nosotras</a:t>
            </a:r>
            <a:r>
              <a:rPr lang="en-US" dirty="0" smtClean="0"/>
              <a:t> ________ . (</a:t>
            </a:r>
            <a:r>
              <a:rPr lang="en-US" dirty="0" err="1" smtClean="0"/>
              <a:t>bucear</a:t>
            </a:r>
            <a:r>
              <a:rPr lang="en-US" dirty="0" smtClean="0"/>
              <a:t>)</a:t>
            </a:r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en-US" dirty="0" smtClean="0"/>
              <a:t>Mi </a:t>
            </a:r>
            <a:r>
              <a:rPr lang="en-US" dirty="0" err="1" smtClean="0"/>
              <a:t>hermano</a:t>
            </a:r>
            <a:r>
              <a:rPr lang="en-US" dirty="0" smtClean="0"/>
              <a:t> y </a:t>
            </a:r>
            <a:r>
              <a:rPr lang="en-US" dirty="0" err="1" smtClean="0"/>
              <a:t>yo</a:t>
            </a:r>
            <a:r>
              <a:rPr lang="en-US" dirty="0" smtClean="0"/>
              <a:t> ______ la </a:t>
            </a:r>
            <a:r>
              <a:rPr lang="en-US" dirty="0" err="1" smtClean="0"/>
              <a:t>plancha</a:t>
            </a:r>
            <a:r>
              <a:rPr lang="en-US" dirty="0" smtClean="0"/>
              <a:t> de vela. (</a:t>
            </a:r>
            <a:r>
              <a:rPr lang="en-US" dirty="0" err="1" smtClean="0"/>
              <a:t>practicar</a:t>
            </a:r>
            <a:r>
              <a:rPr lang="en-US" dirty="0" smtClean="0"/>
              <a:t>)</a:t>
            </a:r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en-US" dirty="0" smtClean="0"/>
              <a:t>Elena y Timothy no ________. (</a:t>
            </a:r>
            <a:r>
              <a:rPr lang="en-US" dirty="0" err="1" smtClean="0"/>
              <a:t>pescar</a:t>
            </a:r>
            <a:r>
              <a:rPr lang="en-US" dirty="0" smtClean="0"/>
              <a:t>)</a:t>
            </a:r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en-US" dirty="0" err="1" smtClean="0"/>
              <a:t>Yo</a:t>
            </a:r>
            <a:r>
              <a:rPr lang="en-US" dirty="0" smtClean="0"/>
              <a:t> _______ mucho. (</a:t>
            </a:r>
            <a:r>
              <a:rPr lang="en-US" dirty="0" err="1" smtClean="0"/>
              <a:t>hablar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092177-596E-4581-9313-5FCB3947343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90800" y="2286000"/>
            <a:ext cx="1905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jugué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810000" y="2819400"/>
            <a:ext cx="1676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buceamos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76800" y="34290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practicaron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562600" y="44958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pescaron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590800" y="5638800"/>
            <a:ext cx="1219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hablé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A21A32A-4683-4008-9F79-D457ED8445AC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1600200"/>
            <a:ext cx="3124200" cy="746125"/>
          </a:xfrm>
        </p:spPr>
        <p:txBody>
          <a:bodyPr/>
          <a:lstStyle/>
          <a:p>
            <a:pPr eaLnBrk="1" hangingPunct="1"/>
            <a:r>
              <a:rPr lang="es-ES_tradnl" i="1" smtClean="0"/>
              <a:t>(-</a:t>
            </a:r>
            <a:r>
              <a:rPr lang="es-ES_tradnl" i="1" u="sng" smtClean="0"/>
              <a:t>ar </a:t>
            </a:r>
            <a:r>
              <a:rPr lang="es-ES_tradnl" u="sng" smtClean="0"/>
              <a:t>verbs)</a:t>
            </a:r>
            <a:endParaRPr lang="es-ES_tradnl" i="1" u="sng" smtClean="0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67200" y="4114800"/>
            <a:ext cx="2392363" cy="1752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trabajé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trabajaste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trabajó</a:t>
            </a:r>
            <a:endParaRPr lang="en-US" sz="3200" smtClean="0"/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553200" y="4114800"/>
            <a:ext cx="2667000" cy="1752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200" smtClean="0"/>
              <a:t>Trabajamos</a:t>
            </a:r>
          </a:p>
          <a:p>
            <a:pPr eaLnBrk="1" hangingPunct="1">
              <a:buFont typeface="Wingdings" pitchFamily="2" charset="2"/>
              <a:buNone/>
            </a:pPr>
            <a:endParaRPr lang="en-US" sz="3200" smtClean="0"/>
          </a:p>
          <a:p>
            <a:pPr eaLnBrk="1" hangingPunct="1">
              <a:buFont typeface="Wingdings" pitchFamily="2" charset="2"/>
              <a:buNone/>
            </a:pPr>
            <a:r>
              <a:rPr lang="en-US" sz="3200" smtClean="0"/>
              <a:t>trabajaron</a:t>
            </a:r>
          </a:p>
        </p:txBody>
      </p:sp>
      <p:pic>
        <p:nvPicPr>
          <p:cNvPr id="12294" name="Picture 5" descr="c:\Program Files\Microsoft Office\Clipart\standard\stddir1\bd05012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120650"/>
            <a:ext cx="177958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0470" name="Text Box 6"/>
          <p:cNvSpPr txBox="1">
            <a:spLocks noChangeArrowheads="1"/>
          </p:cNvSpPr>
          <p:nvPr/>
        </p:nvSpPr>
        <p:spPr bwMode="auto">
          <a:xfrm>
            <a:off x="1143000" y="533400"/>
            <a:ext cx="41179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>
                <a:solidFill>
                  <a:schemeClr val="tx2"/>
                </a:solidFill>
                <a:latin typeface="Comic Sans MS" pitchFamily="66" charset="0"/>
              </a:rPr>
              <a:t>Por ejemplo: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066800" y="3200400"/>
            <a:ext cx="2865438" cy="3348038"/>
            <a:chOff x="672" y="2016"/>
            <a:chExt cx="1805" cy="2109"/>
          </a:xfrm>
        </p:grpSpPr>
        <p:sp>
          <p:nvSpPr>
            <p:cNvPr id="12297" name="Text Box 8"/>
            <p:cNvSpPr txBox="1">
              <a:spLocks noChangeArrowheads="1"/>
            </p:cNvSpPr>
            <p:nvPr/>
          </p:nvSpPr>
          <p:spPr bwMode="auto">
            <a:xfrm>
              <a:off x="973" y="3760"/>
              <a:ext cx="113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i="1">
                  <a:solidFill>
                    <a:schemeClr val="tx2"/>
                  </a:solidFill>
                  <a:latin typeface="Comic Sans MS" pitchFamily="66" charset="0"/>
                </a:rPr>
                <a:t>trabajar</a:t>
              </a:r>
            </a:p>
          </p:txBody>
        </p:sp>
        <p:pic>
          <p:nvPicPr>
            <p:cNvPr id="12298" name="Picture 10" descr="c:\Program Files\Microsoft Office\Clipart\standard\stddir1\bd05153_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72" y="2016"/>
              <a:ext cx="1805" cy="1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0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90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90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9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90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90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6" grpId="0" autoUpdateAnimBg="0"/>
      <p:bldP spid="190467" grpId="0" build="p" autoUpdateAnimBg="0"/>
      <p:bldP spid="190468" grpId="0" build="p" autoUpdateAnimBg="0"/>
      <p:bldP spid="19047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F1A4B2-B8B8-4EBD-A20A-486169E8628A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39265" name="Rectangle 1"/>
          <p:cNvSpPr>
            <a:spLocks noGrp="1" noChangeArrowheads="1"/>
          </p:cNvSpPr>
          <p:nvPr>
            <p:ph type="title"/>
          </p:nvPr>
        </p:nvSpPr>
        <p:spPr>
          <a:xfrm>
            <a:off x="1066800" y="1676400"/>
            <a:ext cx="7772400" cy="1905000"/>
          </a:xfrm>
        </p:spPr>
        <p:txBody>
          <a:bodyPr/>
          <a:lstStyle/>
          <a:p>
            <a:pPr eaLnBrk="1" hangingPunct="1"/>
            <a:r>
              <a:rPr lang="es-ES_tradnl" sz="4000" smtClean="0"/>
              <a:t>Verbs ending in </a:t>
            </a:r>
            <a:r>
              <a:rPr lang="es-ES_tradnl" sz="4000" i="1" smtClean="0">
                <a:solidFill>
                  <a:srgbClr val="FFFFFF"/>
                </a:solidFill>
              </a:rPr>
              <a:t>-</a:t>
            </a:r>
            <a:r>
              <a:rPr lang="es-ES_tradnl" sz="4000" i="1" u="sng" smtClean="0">
                <a:solidFill>
                  <a:srgbClr val="FFFFFF"/>
                </a:solidFill>
              </a:rPr>
              <a:t>car</a:t>
            </a:r>
            <a:r>
              <a:rPr lang="es-ES_tradnl" sz="4000" smtClean="0"/>
              <a:t>, </a:t>
            </a:r>
            <a:r>
              <a:rPr lang="es-ES_tradnl" sz="4000" i="1" smtClean="0">
                <a:solidFill>
                  <a:srgbClr val="FFFFFF"/>
                </a:solidFill>
              </a:rPr>
              <a:t>-</a:t>
            </a:r>
            <a:r>
              <a:rPr lang="es-ES_tradnl" sz="4000" i="1" u="sng" smtClean="0">
                <a:solidFill>
                  <a:srgbClr val="FFFFFF"/>
                </a:solidFill>
              </a:rPr>
              <a:t>gar</a:t>
            </a:r>
            <a:r>
              <a:rPr lang="es-ES_tradnl" sz="4000" smtClean="0"/>
              <a:t>, and</a:t>
            </a:r>
            <a:br>
              <a:rPr lang="es-ES_tradnl" sz="4000" smtClean="0"/>
            </a:br>
            <a:r>
              <a:rPr lang="es-ES_tradnl" sz="4000" i="1" smtClean="0">
                <a:solidFill>
                  <a:srgbClr val="FFFFFF"/>
                </a:solidFill>
              </a:rPr>
              <a:t>-</a:t>
            </a:r>
            <a:r>
              <a:rPr lang="es-ES_tradnl" sz="4000" i="1" u="sng" smtClean="0">
                <a:solidFill>
                  <a:srgbClr val="FFFFFF"/>
                </a:solidFill>
              </a:rPr>
              <a:t>zar</a:t>
            </a:r>
            <a:r>
              <a:rPr lang="es-ES_tradnl" sz="4000" i="1" smtClean="0"/>
              <a:t> </a:t>
            </a:r>
            <a:r>
              <a:rPr lang="es-ES_tradnl" sz="4000" smtClean="0"/>
              <a:t> have a spelling change in the “yo” form of the </a:t>
            </a:r>
            <a:r>
              <a:rPr lang="es-ES_tradnl" sz="4000" i="1" smtClean="0"/>
              <a:t>pretérito</a:t>
            </a:r>
            <a:r>
              <a:rPr lang="es-ES_tradnl" sz="4000" smtClean="0"/>
              <a:t>.</a:t>
            </a:r>
          </a:p>
        </p:txBody>
      </p:sp>
      <p:sp>
        <p:nvSpPr>
          <p:cNvPr id="139264" name="Rectangle 0"/>
          <p:cNvSpPr>
            <a:spLocks noGrp="1" noChangeArrowheads="1"/>
          </p:cNvSpPr>
          <p:nvPr>
            <p:ph type="body" idx="1"/>
          </p:nvPr>
        </p:nvSpPr>
        <p:spPr>
          <a:xfrm>
            <a:off x="914400" y="4038600"/>
            <a:ext cx="6019800" cy="2133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_tradnl" smtClean="0"/>
              <a:t>buscar      tocar        practicar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mtClean="0"/>
              <a:t>pagar        jugar        llegar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mtClean="0"/>
              <a:t>almorzar   empezar   comenzar</a:t>
            </a:r>
            <a:endParaRPr lang="es-ES_tradnl" sz="3600" smtClean="0"/>
          </a:p>
          <a:p>
            <a:pPr algn="ctr" eaLnBrk="1" hangingPunct="1">
              <a:buFont typeface="Wingdings" pitchFamily="2" charset="2"/>
              <a:buNone/>
            </a:pPr>
            <a:endParaRPr lang="es-ES_tradnl" sz="2800" smtClean="0"/>
          </a:p>
        </p:txBody>
      </p:sp>
      <p:sp>
        <p:nvSpPr>
          <p:cNvPr id="139268" name="Text Box 4"/>
          <p:cNvSpPr txBox="1">
            <a:spLocks noChangeArrowheads="1"/>
          </p:cNvSpPr>
          <p:nvPr/>
        </p:nvSpPr>
        <p:spPr bwMode="auto">
          <a:xfrm>
            <a:off x="1143000" y="533400"/>
            <a:ext cx="5861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>
                <a:solidFill>
                  <a:schemeClr val="tx2"/>
                </a:solidFill>
                <a:latin typeface="Comic Sans MS" pitchFamily="66" charset="0"/>
              </a:rPr>
              <a:t>Unos Irregulares:</a:t>
            </a:r>
          </a:p>
        </p:txBody>
      </p:sp>
      <p:pic>
        <p:nvPicPr>
          <p:cNvPr id="139270" name="Picture 6" descr="c:\Program Files\Microsoft Office\Clipart\standard\stddir4\pe02106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3700" y="4795838"/>
            <a:ext cx="2400300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9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9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9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9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9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9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9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9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5" grpId="0" autoUpdateAnimBg="0"/>
      <p:bldP spid="139264" grpId="0" build="p" autoUpdateAnimBg="0"/>
      <p:bldP spid="13926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4C9D813-77E6-48CB-889E-CC10F1E5FD22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1066800" y="381000"/>
            <a:ext cx="777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s-ES_tradnl" sz="4000">
                <a:solidFill>
                  <a:schemeClr val="tx2"/>
                </a:solidFill>
                <a:latin typeface="Comic Sans MS" pitchFamily="66" charset="0"/>
              </a:rPr>
              <a:t>The “yo” form of the </a:t>
            </a:r>
            <a:r>
              <a:rPr lang="es-ES_tradnl" sz="4000" i="1">
                <a:solidFill>
                  <a:schemeClr val="tx2"/>
                </a:solidFill>
                <a:latin typeface="Comic Sans MS" pitchFamily="66" charset="0"/>
              </a:rPr>
              <a:t>pretérito</a:t>
            </a:r>
            <a:r>
              <a:rPr lang="es-ES_tradnl" sz="4000">
                <a:solidFill>
                  <a:schemeClr val="tx2"/>
                </a:solidFill>
                <a:latin typeface="Comic Sans MS" pitchFamily="66" charset="0"/>
              </a:rPr>
              <a:t> changes to conserve the </a:t>
            </a:r>
            <a:r>
              <a:rPr lang="es-ES_tradnl" sz="4000" i="1" u="sng">
                <a:solidFill>
                  <a:schemeClr val="tx2"/>
                </a:solidFill>
                <a:latin typeface="Comic Sans MS" pitchFamily="66" charset="0"/>
              </a:rPr>
              <a:t>sound</a:t>
            </a:r>
            <a:r>
              <a:rPr lang="es-ES_tradnl" sz="4000">
                <a:solidFill>
                  <a:schemeClr val="tx2"/>
                </a:solidFill>
                <a:latin typeface="Comic Sans MS" pitchFamily="66" charset="0"/>
              </a:rPr>
              <a:t> of the infinitive:</a:t>
            </a:r>
            <a:endParaRPr lang="es-ES_tradnl" sz="4000" u="sng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00708" name="Rectangle 4"/>
          <p:cNvSpPr>
            <a:spLocks noChangeArrowheads="1"/>
          </p:cNvSpPr>
          <p:nvPr/>
        </p:nvSpPr>
        <p:spPr bwMode="auto">
          <a:xfrm>
            <a:off x="1600200" y="3505200"/>
            <a:ext cx="2667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s-ES_tradnl" sz="3600">
                <a:latin typeface="Comic Sans MS" pitchFamily="66" charset="0"/>
              </a:rPr>
              <a:t>-car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s-ES_tradnl" sz="3600">
                <a:latin typeface="Comic Sans MS" pitchFamily="66" charset="0"/>
              </a:rPr>
              <a:t>-gar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s-ES_tradnl" sz="3600">
                <a:latin typeface="Comic Sans MS" pitchFamily="66" charset="0"/>
              </a:rPr>
              <a:t>-zar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200709" name="Rectangle 5"/>
          <p:cNvSpPr>
            <a:spLocks noChangeArrowheads="1"/>
          </p:cNvSpPr>
          <p:nvPr/>
        </p:nvSpPr>
        <p:spPr bwMode="auto">
          <a:xfrm>
            <a:off x="3810000" y="3505200"/>
            <a:ext cx="3124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3600">
                <a:latin typeface="Comic Sans MS" pitchFamily="66" charset="0"/>
              </a:rPr>
              <a:t>“-qué”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3600">
                <a:latin typeface="Comic Sans MS" pitchFamily="66" charset="0"/>
              </a:rPr>
              <a:t>“-gué”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3600">
                <a:latin typeface="Comic Sans MS" pitchFamily="66" charset="0"/>
              </a:rPr>
              <a:t>“-cé”</a:t>
            </a:r>
          </a:p>
        </p:txBody>
      </p:sp>
      <p:sp>
        <p:nvSpPr>
          <p:cNvPr id="200710" name="Rectangle 6"/>
          <p:cNvSpPr>
            <a:spLocks noChangeArrowheads="1"/>
          </p:cNvSpPr>
          <p:nvPr/>
        </p:nvSpPr>
        <p:spPr bwMode="auto">
          <a:xfrm>
            <a:off x="6096000" y="3505200"/>
            <a:ext cx="1905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3600">
                <a:latin typeface="Comic Sans MS" pitchFamily="66" charset="0"/>
              </a:rPr>
              <a:t>“tocé”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3600">
                <a:latin typeface="Comic Sans MS" pitchFamily="66" charset="0"/>
              </a:rPr>
              <a:t>“jugé”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n-US" sz="3600">
                <a:latin typeface="Comic Sans MS" pitchFamily="66" charset="0"/>
              </a:rPr>
              <a:t>“rezé”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6553200" y="3657600"/>
            <a:ext cx="609600" cy="350838"/>
            <a:chOff x="4704" y="2304"/>
            <a:chExt cx="384" cy="221"/>
          </a:xfrm>
        </p:grpSpPr>
        <p:sp>
          <p:nvSpPr>
            <p:cNvPr id="14350" name="Line 7"/>
            <p:cNvSpPr>
              <a:spLocks noChangeShapeType="1"/>
            </p:cNvSpPr>
            <p:nvPr/>
          </p:nvSpPr>
          <p:spPr bwMode="auto">
            <a:xfrm>
              <a:off x="4704" y="2304"/>
              <a:ext cx="384" cy="22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351" name="Line 8"/>
            <p:cNvSpPr>
              <a:spLocks noChangeShapeType="1"/>
            </p:cNvSpPr>
            <p:nvPr/>
          </p:nvSpPr>
          <p:spPr bwMode="auto">
            <a:xfrm flipH="1">
              <a:off x="4704" y="2304"/>
              <a:ext cx="384" cy="22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6553200" y="4373563"/>
            <a:ext cx="609600" cy="350837"/>
            <a:chOff x="4704" y="2304"/>
            <a:chExt cx="384" cy="221"/>
          </a:xfrm>
        </p:grpSpPr>
        <p:sp>
          <p:nvSpPr>
            <p:cNvPr id="14348" name="Line 11"/>
            <p:cNvSpPr>
              <a:spLocks noChangeShapeType="1"/>
            </p:cNvSpPr>
            <p:nvPr/>
          </p:nvSpPr>
          <p:spPr bwMode="auto">
            <a:xfrm>
              <a:off x="4704" y="2304"/>
              <a:ext cx="384" cy="22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349" name="Line 12"/>
            <p:cNvSpPr>
              <a:spLocks noChangeShapeType="1"/>
            </p:cNvSpPr>
            <p:nvPr/>
          </p:nvSpPr>
          <p:spPr bwMode="auto">
            <a:xfrm flipH="1">
              <a:off x="4704" y="2304"/>
              <a:ext cx="384" cy="22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6553200" y="4983163"/>
            <a:ext cx="609600" cy="350837"/>
            <a:chOff x="4704" y="2304"/>
            <a:chExt cx="384" cy="221"/>
          </a:xfrm>
        </p:grpSpPr>
        <p:sp>
          <p:nvSpPr>
            <p:cNvPr id="14346" name="Line 14"/>
            <p:cNvSpPr>
              <a:spLocks noChangeShapeType="1"/>
            </p:cNvSpPr>
            <p:nvPr/>
          </p:nvSpPr>
          <p:spPr bwMode="auto">
            <a:xfrm>
              <a:off x="4704" y="2304"/>
              <a:ext cx="384" cy="22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347" name="Line 15"/>
            <p:cNvSpPr>
              <a:spLocks noChangeShapeType="1"/>
            </p:cNvSpPr>
            <p:nvPr/>
          </p:nvSpPr>
          <p:spPr bwMode="auto">
            <a:xfrm flipH="1">
              <a:off x="4704" y="2304"/>
              <a:ext cx="384" cy="22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0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0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0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0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07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07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07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07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0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0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07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07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07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07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06" grpId="0" autoUpdateAnimBg="0"/>
      <p:bldP spid="200708" grpId="0" autoUpdateAnimBg="0"/>
      <p:bldP spid="200709" grpId="0" build="p" autoUpdateAnimBg="0"/>
      <p:bldP spid="200710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760EBF7-CD74-4D37-8424-2D0D50E34096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>
          <a:xfrm>
            <a:off x="5257800" y="1600200"/>
            <a:ext cx="3429000" cy="746125"/>
          </a:xfrm>
        </p:spPr>
        <p:txBody>
          <a:bodyPr/>
          <a:lstStyle/>
          <a:p>
            <a:pPr eaLnBrk="1" hangingPunct="1"/>
            <a:r>
              <a:rPr lang="es-ES_tradnl" i="1" smtClean="0"/>
              <a:t>(-car</a:t>
            </a:r>
            <a:r>
              <a:rPr lang="es-ES_tradnl" i="1" u="sng" smtClean="0"/>
              <a:t> </a:t>
            </a:r>
            <a:r>
              <a:rPr lang="es-ES_tradnl" u="sng" smtClean="0"/>
              <a:t>verbs)</a:t>
            </a:r>
            <a:endParaRPr lang="es-ES_tradnl" i="1" u="sng" smtClean="0"/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4114800"/>
            <a:ext cx="2133600" cy="1752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bus</a:t>
            </a:r>
            <a:r>
              <a:rPr lang="es-ES_tradnl" sz="3200" i="1" u="sng" smtClean="0"/>
              <a:t>qué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buscaste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buscó</a:t>
            </a:r>
            <a:endParaRPr lang="en-US" sz="3200" smtClean="0"/>
          </a:p>
        </p:txBody>
      </p:sp>
      <p:sp>
        <p:nvSpPr>
          <p:cNvPr id="20173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200400" y="4114800"/>
            <a:ext cx="2438400" cy="1752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200" smtClean="0"/>
              <a:t>buscamos</a:t>
            </a:r>
          </a:p>
          <a:p>
            <a:pPr eaLnBrk="1" hangingPunct="1">
              <a:buFont typeface="Wingdings" pitchFamily="2" charset="2"/>
              <a:buNone/>
            </a:pPr>
            <a:endParaRPr lang="en-US" sz="3200" smtClean="0"/>
          </a:p>
          <a:p>
            <a:pPr eaLnBrk="1" hangingPunct="1">
              <a:buFont typeface="Wingdings" pitchFamily="2" charset="2"/>
              <a:buNone/>
            </a:pPr>
            <a:r>
              <a:rPr lang="en-US" sz="3200" smtClean="0"/>
              <a:t>buscaron</a:t>
            </a:r>
          </a:p>
        </p:txBody>
      </p:sp>
      <p:sp>
        <p:nvSpPr>
          <p:cNvPr id="201733" name="Text Box 5"/>
          <p:cNvSpPr txBox="1">
            <a:spLocks noChangeArrowheads="1"/>
          </p:cNvSpPr>
          <p:nvPr/>
        </p:nvSpPr>
        <p:spPr bwMode="auto">
          <a:xfrm>
            <a:off x="4876800" y="533400"/>
            <a:ext cx="41179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>
                <a:solidFill>
                  <a:schemeClr val="tx2"/>
                </a:solidFill>
                <a:latin typeface="Comic Sans MS" pitchFamily="66" charset="0"/>
              </a:rPr>
              <a:t>Por ejemplo:</a:t>
            </a:r>
          </a:p>
        </p:txBody>
      </p:sp>
      <p:pic>
        <p:nvPicPr>
          <p:cNvPr id="15367" name="Picture 11" descr="c:\Program Files\Microsoft Office\Clipart\standard\stddir1\bd04974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04800"/>
            <a:ext cx="18415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6408738" y="3124200"/>
            <a:ext cx="2201862" cy="3348038"/>
            <a:chOff x="3984" y="1968"/>
            <a:chExt cx="1387" cy="2109"/>
          </a:xfrm>
        </p:grpSpPr>
        <p:sp>
          <p:nvSpPr>
            <p:cNvPr id="15369" name="Text Box 8"/>
            <p:cNvSpPr txBox="1">
              <a:spLocks noChangeArrowheads="1"/>
            </p:cNvSpPr>
            <p:nvPr/>
          </p:nvSpPr>
          <p:spPr bwMode="auto">
            <a:xfrm>
              <a:off x="4201" y="3712"/>
              <a:ext cx="91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i="1">
                  <a:solidFill>
                    <a:schemeClr val="tx2"/>
                  </a:solidFill>
                  <a:latin typeface="Comic Sans MS" pitchFamily="66" charset="0"/>
                </a:rPr>
                <a:t>buscar</a:t>
              </a:r>
            </a:p>
          </p:txBody>
        </p:sp>
        <p:pic>
          <p:nvPicPr>
            <p:cNvPr id="15370" name="Picture 12" descr="c:\Program Files\Microsoft Office\Clipart\standard\stddir1\bd05609_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84" y="1968"/>
              <a:ext cx="1387" cy="1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1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1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01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01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01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01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01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0" grpId="0" autoUpdateAnimBg="0"/>
      <p:bldP spid="201731" grpId="0" build="p" autoUpdateAnimBg="0"/>
      <p:bldP spid="201732" grpId="0" build="p" autoUpdateAnimBg="0"/>
      <p:bldP spid="201733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9A437AF-A0D9-4D3B-9294-419701C2AEC7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257800" y="1600200"/>
            <a:ext cx="3429000" cy="746125"/>
          </a:xfrm>
        </p:spPr>
        <p:txBody>
          <a:bodyPr/>
          <a:lstStyle/>
          <a:p>
            <a:pPr eaLnBrk="1" hangingPunct="1"/>
            <a:r>
              <a:rPr lang="es-ES_tradnl" i="1" smtClean="0"/>
              <a:t>(-car</a:t>
            </a:r>
            <a:r>
              <a:rPr lang="es-ES_tradnl" i="1" u="sng" smtClean="0"/>
              <a:t> </a:t>
            </a:r>
            <a:r>
              <a:rPr lang="es-ES_tradnl" u="sng" smtClean="0"/>
              <a:t>verbs)</a:t>
            </a:r>
            <a:endParaRPr lang="es-ES_tradnl" i="1" u="sng" smtClean="0"/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4114800"/>
            <a:ext cx="2362200" cy="1752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practi</a:t>
            </a:r>
            <a:r>
              <a:rPr lang="es-ES_tradnl" sz="3200" i="1" u="sng" smtClean="0"/>
              <a:t>qué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practicaste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practicó</a:t>
            </a:r>
            <a:endParaRPr lang="en-US" sz="3200" smtClean="0"/>
          </a:p>
        </p:txBody>
      </p:sp>
      <p:sp>
        <p:nvSpPr>
          <p:cNvPr id="20378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352800" y="4114800"/>
            <a:ext cx="2895600" cy="1752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200" smtClean="0"/>
              <a:t>practicamos</a:t>
            </a:r>
          </a:p>
          <a:p>
            <a:pPr eaLnBrk="1" hangingPunct="1">
              <a:buFont typeface="Wingdings" pitchFamily="2" charset="2"/>
              <a:buNone/>
            </a:pPr>
            <a:endParaRPr lang="en-US" sz="3200" smtClean="0"/>
          </a:p>
          <a:p>
            <a:pPr eaLnBrk="1" hangingPunct="1">
              <a:buFont typeface="Wingdings" pitchFamily="2" charset="2"/>
              <a:buNone/>
            </a:pPr>
            <a:r>
              <a:rPr lang="en-US" sz="3200" smtClean="0"/>
              <a:t>practicaron</a:t>
            </a:r>
          </a:p>
        </p:txBody>
      </p:sp>
      <p:sp>
        <p:nvSpPr>
          <p:cNvPr id="203781" name="Text Box 5"/>
          <p:cNvSpPr txBox="1">
            <a:spLocks noChangeArrowheads="1"/>
          </p:cNvSpPr>
          <p:nvPr/>
        </p:nvSpPr>
        <p:spPr bwMode="auto">
          <a:xfrm>
            <a:off x="4876800" y="533400"/>
            <a:ext cx="41179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>
                <a:solidFill>
                  <a:schemeClr val="tx2"/>
                </a:solidFill>
                <a:latin typeface="Comic Sans MS" pitchFamily="66" charset="0"/>
              </a:rPr>
              <a:t>Por ejemplo:</a:t>
            </a:r>
          </a:p>
        </p:txBody>
      </p:sp>
      <p:pic>
        <p:nvPicPr>
          <p:cNvPr id="16391" name="Picture 6" descr="c:\Program Files\Microsoft Office\Clipart\standard\stddir1\bd04974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04800"/>
            <a:ext cx="18415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6332538" y="3200400"/>
            <a:ext cx="2430462" cy="3271838"/>
            <a:chOff x="3989" y="2016"/>
            <a:chExt cx="1531" cy="2061"/>
          </a:xfrm>
        </p:grpSpPr>
        <p:sp>
          <p:nvSpPr>
            <p:cNvPr id="16393" name="Text Box 8"/>
            <p:cNvSpPr txBox="1">
              <a:spLocks noChangeArrowheads="1"/>
            </p:cNvSpPr>
            <p:nvPr/>
          </p:nvSpPr>
          <p:spPr bwMode="auto">
            <a:xfrm>
              <a:off x="4150" y="3712"/>
              <a:ext cx="121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i="1">
                  <a:solidFill>
                    <a:schemeClr val="tx2"/>
                  </a:solidFill>
                  <a:latin typeface="Comic Sans MS" pitchFamily="66" charset="0"/>
                </a:rPr>
                <a:t>practicar</a:t>
              </a:r>
            </a:p>
          </p:txBody>
        </p:sp>
        <p:pic>
          <p:nvPicPr>
            <p:cNvPr id="16394" name="Picture 10" descr="c:\Program Files\Common Files\Microsoft Shared\Clipart\cagcat50\PE01686_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89" y="2016"/>
              <a:ext cx="1531" cy="1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3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3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03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03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78" grpId="0" autoUpdateAnimBg="0"/>
      <p:bldP spid="203779" grpId="0" build="p" autoUpdateAnimBg="0"/>
      <p:bldP spid="203780" grpId="0" build="p" autoUpdateAnimBg="0"/>
      <p:bldP spid="203781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4D65945-7C1E-4F2A-A138-A60165E5B50F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5257800" y="1600200"/>
            <a:ext cx="3429000" cy="746125"/>
          </a:xfrm>
        </p:spPr>
        <p:txBody>
          <a:bodyPr/>
          <a:lstStyle/>
          <a:p>
            <a:pPr eaLnBrk="1" hangingPunct="1"/>
            <a:r>
              <a:rPr lang="es-ES_tradnl" i="1" smtClean="0"/>
              <a:t>(-gar</a:t>
            </a:r>
            <a:r>
              <a:rPr lang="es-ES_tradnl" i="1" u="sng" smtClean="0"/>
              <a:t> </a:t>
            </a:r>
            <a:r>
              <a:rPr lang="es-ES_tradnl" u="sng" smtClean="0"/>
              <a:t>verbs)</a:t>
            </a:r>
            <a:endParaRPr lang="es-ES_tradnl" i="1" u="sng" smtClean="0"/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4114800"/>
            <a:ext cx="2362200" cy="1752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pa</a:t>
            </a:r>
            <a:r>
              <a:rPr lang="es-ES_tradnl" sz="3200" i="1" u="sng" smtClean="0"/>
              <a:t>gué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pagaste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pagó</a:t>
            </a:r>
            <a:endParaRPr lang="en-US" sz="3200" smtClean="0"/>
          </a:p>
        </p:txBody>
      </p:sp>
      <p:sp>
        <p:nvSpPr>
          <p:cNvPr id="2058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352800" y="4114800"/>
            <a:ext cx="2895600" cy="1752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200" smtClean="0"/>
              <a:t>pagamos</a:t>
            </a:r>
          </a:p>
          <a:p>
            <a:pPr eaLnBrk="1" hangingPunct="1">
              <a:buFont typeface="Wingdings" pitchFamily="2" charset="2"/>
              <a:buNone/>
            </a:pPr>
            <a:endParaRPr lang="en-US" sz="3200" smtClean="0"/>
          </a:p>
          <a:p>
            <a:pPr eaLnBrk="1" hangingPunct="1">
              <a:buFont typeface="Wingdings" pitchFamily="2" charset="2"/>
              <a:buNone/>
            </a:pPr>
            <a:r>
              <a:rPr lang="en-US" sz="3200" smtClean="0"/>
              <a:t>pagaron</a:t>
            </a:r>
          </a:p>
        </p:txBody>
      </p:sp>
      <p:sp>
        <p:nvSpPr>
          <p:cNvPr id="205829" name="Text Box 5"/>
          <p:cNvSpPr txBox="1">
            <a:spLocks noChangeArrowheads="1"/>
          </p:cNvSpPr>
          <p:nvPr/>
        </p:nvSpPr>
        <p:spPr bwMode="auto">
          <a:xfrm>
            <a:off x="4876800" y="533400"/>
            <a:ext cx="41179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>
                <a:solidFill>
                  <a:schemeClr val="tx2"/>
                </a:solidFill>
                <a:latin typeface="Comic Sans MS" pitchFamily="66" charset="0"/>
              </a:rPr>
              <a:t>Por ejemplo:</a:t>
            </a:r>
          </a:p>
        </p:txBody>
      </p:sp>
      <p:pic>
        <p:nvPicPr>
          <p:cNvPr id="17415" name="Picture 10" descr="c:\Program Files\Microsoft Office\Clipart\standard\stddir1\bd07225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41313"/>
            <a:ext cx="2133600" cy="17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6400800" y="2971800"/>
            <a:ext cx="2209800" cy="3500438"/>
            <a:chOff x="4032" y="1872"/>
            <a:chExt cx="1392" cy="2205"/>
          </a:xfrm>
        </p:grpSpPr>
        <p:sp>
          <p:nvSpPr>
            <p:cNvPr id="17417" name="Text Box 8"/>
            <p:cNvSpPr txBox="1">
              <a:spLocks noChangeArrowheads="1"/>
            </p:cNvSpPr>
            <p:nvPr/>
          </p:nvSpPr>
          <p:spPr bwMode="auto">
            <a:xfrm>
              <a:off x="4371" y="3712"/>
              <a:ext cx="77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i="1">
                  <a:solidFill>
                    <a:schemeClr val="tx2"/>
                  </a:solidFill>
                  <a:latin typeface="Comic Sans MS" pitchFamily="66" charset="0"/>
                </a:rPr>
                <a:t>pagar</a:t>
              </a:r>
            </a:p>
          </p:txBody>
        </p:sp>
        <p:pic>
          <p:nvPicPr>
            <p:cNvPr id="17418" name="Picture 11" descr="c:\Program Files\Microsoft Office\Clipart\standard\stddir1\bd04948_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1872"/>
              <a:ext cx="1392" cy="18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5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5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5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5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26" grpId="0" autoUpdateAnimBg="0"/>
      <p:bldP spid="205827" grpId="0" build="p" autoUpdateAnimBg="0"/>
      <p:bldP spid="205828" grpId="0" build="p" autoUpdateAnimBg="0"/>
      <p:bldP spid="205829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C69145-416C-4EC9-B45A-D28C1CDE064A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>
          <a:xfrm>
            <a:off x="5257800" y="1600200"/>
            <a:ext cx="3429000" cy="746125"/>
          </a:xfrm>
        </p:spPr>
        <p:txBody>
          <a:bodyPr/>
          <a:lstStyle/>
          <a:p>
            <a:pPr eaLnBrk="1" hangingPunct="1"/>
            <a:r>
              <a:rPr lang="es-ES_tradnl" i="1" smtClean="0"/>
              <a:t>(-gar</a:t>
            </a:r>
            <a:r>
              <a:rPr lang="es-ES_tradnl" i="1" u="sng" smtClean="0"/>
              <a:t> </a:t>
            </a:r>
            <a:r>
              <a:rPr lang="es-ES_tradnl" u="sng" smtClean="0"/>
              <a:t>verbs)</a:t>
            </a:r>
            <a:endParaRPr lang="es-ES_tradnl" i="1" u="sng" smtClean="0"/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4114800"/>
            <a:ext cx="2362200" cy="1752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ju</a:t>
            </a:r>
            <a:r>
              <a:rPr lang="es-ES_tradnl" sz="3200" i="1" u="sng" smtClean="0"/>
              <a:t>gué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jugaste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jugó</a:t>
            </a:r>
            <a:endParaRPr lang="en-US" sz="3200" smtClean="0"/>
          </a:p>
        </p:txBody>
      </p:sp>
      <p:sp>
        <p:nvSpPr>
          <p:cNvPr id="2078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352800" y="4114800"/>
            <a:ext cx="2895600" cy="1752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200" smtClean="0"/>
              <a:t>jugamos</a:t>
            </a:r>
          </a:p>
          <a:p>
            <a:pPr eaLnBrk="1" hangingPunct="1">
              <a:buFont typeface="Wingdings" pitchFamily="2" charset="2"/>
              <a:buNone/>
            </a:pPr>
            <a:endParaRPr lang="en-US" sz="3200" smtClean="0"/>
          </a:p>
          <a:p>
            <a:pPr eaLnBrk="1" hangingPunct="1">
              <a:buFont typeface="Wingdings" pitchFamily="2" charset="2"/>
              <a:buNone/>
            </a:pPr>
            <a:r>
              <a:rPr lang="en-US" sz="3200" smtClean="0"/>
              <a:t>jugaron</a:t>
            </a:r>
          </a:p>
        </p:txBody>
      </p:sp>
      <p:sp>
        <p:nvSpPr>
          <p:cNvPr id="207877" name="Text Box 5"/>
          <p:cNvSpPr txBox="1">
            <a:spLocks noChangeArrowheads="1"/>
          </p:cNvSpPr>
          <p:nvPr/>
        </p:nvSpPr>
        <p:spPr bwMode="auto">
          <a:xfrm>
            <a:off x="4876800" y="533400"/>
            <a:ext cx="41179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>
                <a:solidFill>
                  <a:schemeClr val="tx2"/>
                </a:solidFill>
                <a:latin typeface="Comic Sans MS" pitchFamily="66" charset="0"/>
              </a:rPr>
              <a:t>Por ejemplo:</a:t>
            </a:r>
          </a:p>
        </p:txBody>
      </p:sp>
      <p:pic>
        <p:nvPicPr>
          <p:cNvPr id="18439" name="Picture 6" descr="c:\Program Files\Microsoft Office\Clipart\standard\stddir1\bd07225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41313"/>
            <a:ext cx="2133600" cy="17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6324600" y="3124200"/>
            <a:ext cx="2422525" cy="3348038"/>
            <a:chOff x="3984" y="1968"/>
            <a:chExt cx="1526" cy="2109"/>
          </a:xfrm>
        </p:grpSpPr>
        <p:sp>
          <p:nvSpPr>
            <p:cNvPr id="18441" name="Text Box 8"/>
            <p:cNvSpPr txBox="1">
              <a:spLocks noChangeArrowheads="1"/>
            </p:cNvSpPr>
            <p:nvPr/>
          </p:nvSpPr>
          <p:spPr bwMode="auto">
            <a:xfrm>
              <a:off x="4387" y="3712"/>
              <a:ext cx="74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i="1">
                  <a:solidFill>
                    <a:schemeClr val="tx2"/>
                  </a:solidFill>
                  <a:latin typeface="Comic Sans MS" pitchFamily="66" charset="0"/>
                </a:rPr>
                <a:t>jugar</a:t>
              </a:r>
            </a:p>
          </p:txBody>
        </p:sp>
        <p:pic>
          <p:nvPicPr>
            <p:cNvPr id="18442" name="Picture 10" descr="c:\Program Files\Microsoft Office\Clipart\standard\stddir1\bd05649_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84" y="1968"/>
              <a:ext cx="1526" cy="1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7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07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207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07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207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207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207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74" grpId="0" autoUpdateAnimBg="0"/>
      <p:bldP spid="207875" grpId="0" build="p" autoUpdateAnimBg="0"/>
      <p:bldP spid="207876" grpId="0" build="p" autoUpdateAnimBg="0"/>
      <p:bldP spid="207877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0B2CDB2-9A2C-4071-AC1E-70192D129561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>
          <a:xfrm>
            <a:off x="5257800" y="1600200"/>
            <a:ext cx="3429000" cy="746125"/>
          </a:xfrm>
        </p:spPr>
        <p:txBody>
          <a:bodyPr/>
          <a:lstStyle/>
          <a:p>
            <a:pPr eaLnBrk="1" hangingPunct="1"/>
            <a:r>
              <a:rPr lang="es-ES_tradnl" i="1" smtClean="0"/>
              <a:t>(-zar</a:t>
            </a:r>
            <a:r>
              <a:rPr lang="es-ES_tradnl" i="1" u="sng" smtClean="0"/>
              <a:t> </a:t>
            </a:r>
            <a:r>
              <a:rPr lang="es-ES_tradnl" u="sng" smtClean="0"/>
              <a:t>verbs)</a:t>
            </a:r>
            <a:endParaRPr lang="es-ES_tradnl" i="1" u="sng" smtClean="0"/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4114800"/>
            <a:ext cx="2362200" cy="1752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almor</a:t>
            </a:r>
            <a:r>
              <a:rPr lang="es-ES_tradnl" sz="3200" i="1" u="sng" smtClean="0"/>
              <a:t>cé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almorzaste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almorzó</a:t>
            </a:r>
            <a:endParaRPr lang="en-US" sz="3200" smtClean="0"/>
          </a:p>
        </p:txBody>
      </p:sp>
      <p:sp>
        <p:nvSpPr>
          <p:cNvPr id="2099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352800" y="4114800"/>
            <a:ext cx="2895600" cy="1752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200" smtClean="0"/>
              <a:t>almorzamos</a:t>
            </a:r>
          </a:p>
          <a:p>
            <a:pPr eaLnBrk="1" hangingPunct="1">
              <a:buFont typeface="Wingdings" pitchFamily="2" charset="2"/>
              <a:buNone/>
            </a:pPr>
            <a:endParaRPr lang="en-US" sz="3200" smtClean="0"/>
          </a:p>
          <a:p>
            <a:pPr eaLnBrk="1" hangingPunct="1">
              <a:buFont typeface="Wingdings" pitchFamily="2" charset="2"/>
              <a:buNone/>
            </a:pPr>
            <a:r>
              <a:rPr lang="en-US" sz="3200" smtClean="0"/>
              <a:t>almorzaron</a:t>
            </a:r>
          </a:p>
        </p:txBody>
      </p:sp>
      <p:sp>
        <p:nvSpPr>
          <p:cNvPr id="209925" name="Text Box 5"/>
          <p:cNvSpPr txBox="1">
            <a:spLocks noChangeArrowheads="1"/>
          </p:cNvSpPr>
          <p:nvPr/>
        </p:nvSpPr>
        <p:spPr bwMode="auto">
          <a:xfrm>
            <a:off x="4876800" y="533400"/>
            <a:ext cx="41179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>
                <a:solidFill>
                  <a:schemeClr val="tx2"/>
                </a:solidFill>
                <a:latin typeface="Comic Sans MS" pitchFamily="66" charset="0"/>
              </a:rPr>
              <a:t>Por ejemplo:</a:t>
            </a:r>
          </a:p>
        </p:txBody>
      </p:sp>
      <p:pic>
        <p:nvPicPr>
          <p:cNvPr id="19463" name="Picture 6" descr="c:\Program Files\Microsoft Office\Clipart\standard\stddir1\bd07225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41313"/>
            <a:ext cx="2133600" cy="17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6172200" y="3962400"/>
            <a:ext cx="2755900" cy="2509838"/>
            <a:chOff x="3888" y="2496"/>
            <a:chExt cx="1736" cy="1581"/>
          </a:xfrm>
        </p:grpSpPr>
        <p:sp>
          <p:nvSpPr>
            <p:cNvPr id="19465" name="Text Box 8"/>
            <p:cNvSpPr txBox="1">
              <a:spLocks noChangeArrowheads="1"/>
            </p:cNvSpPr>
            <p:nvPr/>
          </p:nvSpPr>
          <p:spPr bwMode="auto">
            <a:xfrm>
              <a:off x="4176" y="3712"/>
              <a:ext cx="116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i="1">
                  <a:solidFill>
                    <a:schemeClr val="tx2"/>
                  </a:solidFill>
                  <a:latin typeface="Comic Sans MS" pitchFamily="66" charset="0"/>
                </a:rPr>
                <a:t>almorzar</a:t>
              </a:r>
            </a:p>
          </p:txBody>
        </p:sp>
        <p:pic>
          <p:nvPicPr>
            <p:cNvPr id="19466" name="Picture 10" descr="c:\Program Files\Microsoft Office\Clipart\standard\stddir3\fd00723_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88" y="2496"/>
              <a:ext cx="1736" cy="9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09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209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" dur="500"/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500"/>
                                        <p:tgtEl>
                                          <p:spTgt spid="209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1" dur="500"/>
                                        <p:tgtEl>
                                          <p:spTgt spid="2099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22" grpId="0" autoUpdateAnimBg="0"/>
      <p:bldP spid="209923" grpId="0" build="p" autoUpdateAnimBg="0"/>
      <p:bldP spid="209924" grpId="0" build="p" autoUpdateAnimBg="0"/>
      <p:bldP spid="209925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260CF5-D8F9-4087-BC9B-BABF81F44B9B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>
          <a:xfrm>
            <a:off x="5257800" y="1600200"/>
            <a:ext cx="3429000" cy="746125"/>
          </a:xfrm>
        </p:spPr>
        <p:txBody>
          <a:bodyPr/>
          <a:lstStyle/>
          <a:p>
            <a:pPr eaLnBrk="1" hangingPunct="1"/>
            <a:r>
              <a:rPr lang="es-ES_tradnl" i="1" smtClean="0"/>
              <a:t>(-zar</a:t>
            </a:r>
            <a:r>
              <a:rPr lang="es-ES_tradnl" i="1" u="sng" smtClean="0"/>
              <a:t> </a:t>
            </a:r>
            <a:r>
              <a:rPr lang="es-ES_tradnl" u="sng" smtClean="0"/>
              <a:t>verbs)</a:t>
            </a:r>
            <a:endParaRPr lang="es-ES_tradnl" i="1" u="sng" smtClean="0"/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4114800"/>
            <a:ext cx="2362200" cy="1752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empe</a:t>
            </a:r>
            <a:r>
              <a:rPr lang="es-ES_tradnl" sz="3200" i="1" u="sng" smtClean="0"/>
              <a:t>cé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empezaste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empezó</a:t>
            </a:r>
            <a:endParaRPr lang="en-US" sz="3200" smtClean="0"/>
          </a:p>
        </p:txBody>
      </p:sp>
      <p:sp>
        <p:nvSpPr>
          <p:cNvPr id="2119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352800" y="4114800"/>
            <a:ext cx="2895600" cy="1752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200" smtClean="0"/>
              <a:t>empezamos</a:t>
            </a:r>
          </a:p>
          <a:p>
            <a:pPr eaLnBrk="1" hangingPunct="1">
              <a:buFont typeface="Wingdings" pitchFamily="2" charset="2"/>
              <a:buNone/>
            </a:pPr>
            <a:endParaRPr lang="en-US" sz="3200" smtClean="0"/>
          </a:p>
          <a:p>
            <a:pPr eaLnBrk="1" hangingPunct="1">
              <a:buFont typeface="Wingdings" pitchFamily="2" charset="2"/>
              <a:buNone/>
            </a:pPr>
            <a:r>
              <a:rPr lang="en-US" sz="3200" smtClean="0"/>
              <a:t>empezaron</a:t>
            </a:r>
          </a:p>
        </p:txBody>
      </p:sp>
      <p:sp>
        <p:nvSpPr>
          <p:cNvPr id="211973" name="Text Box 5"/>
          <p:cNvSpPr txBox="1">
            <a:spLocks noChangeArrowheads="1"/>
          </p:cNvSpPr>
          <p:nvPr/>
        </p:nvSpPr>
        <p:spPr bwMode="auto">
          <a:xfrm>
            <a:off x="4876800" y="533400"/>
            <a:ext cx="41179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>
                <a:solidFill>
                  <a:schemeClr val="tx2"/>
                </a:solidFill>
                <a:latin typeface="Comic Sans MS" pitchFamily="66" charset="0"/>
              </a:rPr>
              <a:t>Por ejemplo:</a:t>
            </a:r>
          </a:p>
        </p:txBody>
      </p:sp>
      <p:pic>
        <p:nvPicPr>
          <p:cNvPr id="20487" name="Picture 6" descr="c:\Program Files\Microsoft Office\Clipart\standard\stddir1\bd07225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41313"/>
            <a:ext cx="2133600" cy="17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6553200" y="3124200"/>
            <a:ext cx="1931988" cy="3348038"/>
            <a:chOff x="4128" y="1968"/>
            <a:chExt cx="1217" cy="2109"/>
          </a:xfrm>
        </p:grpSpPr>
        <p:sp>
          <p:nvSpPr>
            <p:cNvPr id="20489" name="Text Box 8"/>
            <p:cNvSpPr txBox="1">
              <a:spLocks noChangeArrowheads="1"/>
            </p:cNvSpPr>
            <p:nvPr/>
          </p:nvSpPr>
          <p:spPr bwMode="auto">
            <a:xfrm>
              <a:off x="4196" y="3712"/>
              <a:ext cx="112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i="1">
                  <a:solidFill>
                    <a:schemeClr val="tx2"/>
                  </a:solidFill>
                  <a:latin typeface="Comic Sans MS" pitchFamily="66" charset="0"/>
                </a:rPr>
                <a:t>empezar</a:t>
              </a:r>
            </a:p>
          </p:txBody>
        </p:sp>
        <p:pic>
          <p:nvPicPr>
            <p:cNvPr id="20490" name="Picture 10" descr="c:\Program Files\Microsoft Office\Clipart\standard\stddir1\bd05037_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28" y="1968"/>
              <a:ext cx="1217" cy="1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21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211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1" dur="500"/>
                                        <p:tgtEl>
                                          <p:spTgt spid="21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6" dur="500"/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1" dur="500"/>
                                        <p:tgtEl>
                                          <p:spTgt spid="211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6" dur="500"/>
                                        <p:tgtEl>
                                          <p:spTgt spid="211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1" dur="500"/>
                                        <p:tgtEl>
                                          <p:spTgt spid="2119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0" grpId="0" autoUpdateAnimBg="0"/>
      <p:bldP spid="211971" grpId="0" build="p" autoUpdateAnimBg="0"/>
      <p:bldP spid="211972" grpId="0" build="p" autoUpdateAnimBg="0"/>
      <p:bldP spid="21197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0C297E-3D16-4C04-BEDC-1EA9EA21ECFF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62100" y="1782763"/>
            <a:ext cx="6019800" cy="1646237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5400" smtClean="0"/>
              <a:t>El </a:t>
            </a:r>
            <a:r>
              <a:rPr lang="en-US" sz="5400" u="sng" smtClean="0"/>
              <a:t>Pretérito</a:t>
            </a:r>
            <a:r>
              <a:rPr lang="en-US" sz="5400" smtClean="0"/>
              <a:t/>
            </a:r>
            <a:br>
              <a:rPr lang="en-US" sz="5400" smtClean="0"/>
            </a:br>
            <a:r>
              <a:rPr lang="en-US" sz="5400" smtClean="0"/>
              <a:t>de los verbos</a:t>
            </a:r>
          </a:p>
        </p:txBody>
      </p:sp>
      <p:pic>
        <p:nvPicPr>
          <p:cNvPr id="4100" name="Picture 4" descr="c:\Program Files\Microsoft Office\Clipart\standard\stddir2\bs01054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2613" y="4098925"/>
            <a:ext cx="2973387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173F4C-1878-45A4-9FF8-0DC94F377260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191000"/>
            <a:ext cx="7772400" cy="1828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600" smtClean="0"/>
              <a:t>I went to the store.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600" smtClean="0"/>
              <a:t>I bought a shirt.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600" smtClean="0"/>
              <a:t>I paid in cash.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562100" y="228600"/>
            <a:ext cx="6019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5400">
                <a:solidFill>
                  <a:schemeClr val="tx2"/>
                </a:solidFill>
                <a:latin typeface="Comic Sans MS" pitchFamily="66" charset="0"/>
              </a:rPr>
              <a:t>El </a:t>
            </a:r>
            <a:r>
              <a:rPr lang="en-US" sz="5400" u="sng">
                <a:solidFill>
                  <a:schemeClr val="tx2"/>
                </a:solidFill>
                <a:latin typeface="Comic Sans MS" pitchFamily="66" charset="0"/>
              </a:rPr>
              <a:t>Pretérito</a:t>
            </a:r>
            <a:r>
              <a:rPr lang="en-US" sz="5400">
                <a:solidFill>
                  <a:schemeClr val="tx2"/>
                </a:solidFill>
                <a:latin typeface="Comic Sans MS" pitchFamily="66" charset="0"/>
              </a:rPr>
              <a:t>: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657350" y="1536700"/>
            <a:ext cx="63087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3600">
                <a:solidFill>
                  <a:schemeClr val="tx2"/>
                </a:solidFill>
                <a:latin typeface="Comic Sans MS" pitchFamily="66" charset="0"/>
              </a:rPr>
              <a:t>  is a </a:t>
            </a:r>
            <a:r>
              <a:rPr lang="en-US" sz="3600" u="sng">
                <a:solidFill>
                  <a:schemeClr val="tx2"/>
                </a:solidFill>
                <a:latin typeface="Comic Sans MS" pitchFamily="66" charset="0"/>
              </a:rPr>
              <a:t>past</a:t>
            </a:r>
            <a:r>
              <a:rPr lang="en-US" sz="3600">
                <a:solidFill>
                  <a:schemeClr val="tx2"/>
                </a:solidFill>
                <a:latin typeface="Comic Sans MS" pitchFamily="66" charset="0"/>
              </a:rPr>
              <a:t> tense (“-ed”)</a:t>
            </a:r>
          </a:p>
          <a:p>
            <a:pPr>
              <a:buFontTx/>
              <a:buChar char="•"/>
            </a:pPr>
            <a:r>
              <a:rPr lang="en-US" sz="3600">
                <a:solidFill>
                  <a:schemeClr val="tx2"/>
                </a:solidFill>
                <a:latin typeface="Comic Sans MS" pitchFamily="66" charset="0"/>
              </a:rPr>
              <a:t>  talks about </a:t>
            </a:r>
            <a:r>
              <a:rPr lang="en-US" sz="3600" u="sng">
                <a:solidFill>
                  <a:schemeClr val="tx2"/>
                </a:solidFill>
                <a:latin typeface="Comic Sans MS" pitchFamily="66" charset="0"/>
              </a:rPr>
              <a:t>what happened</a:t>
            </a:r>
          </a:p>
          <a:p>
            <a:pPr>
              <a:buFontTx/>
              <a:buChar char="•"/>
            </a:pPr>
            <a:r>
              <a:rPr lang="en-US" sz="3600">
                <a:solidFill>
                  <a:schemeClr val="tx2"/>
                </a:solidFill>
                <a:latin typeface="Comic Sans MS" pitchFamily="66" charset="0"/>
              </a:rPr>
              <a:t>  is a </a:t>
            </a:r>
            <a:r>
              <a:rPr lang="en-US" sz="3600" u="sng">
                <a:solidFill>
                  <a:schemeClr val="tx2"/>
                </a:solidFill>
                <a:latin typeface="Comic Sans MS" pitchFamily="66" charset="0"/>
              </a:rPr>
              <a:t>completed action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  <p:bldP spid="3078" grpId="0" autoUpdateAnimBg="0"/>
      <p:bldP spid="308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21D2351-646B-49AA-8CD7-E831F56C2A51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The </a:t>
            </a:r>
            <a:r>
              <a:rPr lang="en-US" i="1" smtClean="0"/>
              <a:t>stem</a:t>
            </a:r>
            <a:r>
              <a:rPr lang="en-US" smtClean="0"/>
              <a:t> for regular verbs in the </a:t>
            </a:r>
            <a:r>
              <a:rPr lang="en-US" u="sng" smtClean="0"/>
              <a:t>pretérito</a:t>
            </a:r>
            <a:r>
              <a:rPr lang="en-US" smtClean="0"/>
              <a:t> is the infinitive stem.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3124200"/>
            <a:ext cx="7772400" cy="1828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Tomar	tom-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Hablar	habl-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8CB0CF-F951-49A0-B211-9862B0284E43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1430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u="sng" smtClean="0"/>
              <a:t>Pretérito</a:t>
            </a:r>
            <a:r>
              <a:rPr lang="en-US" smtClean="0"/>
              <a:t> endings for </a:t>
            </a:r>
            <a:r>
              <a:rPr lang="en-US" i="1" smtClean="0"/>
              <a:t>-ar</a:t>
            </a:r>
            <a:r>
              <a:rPr lang="en-US" smtClean="0"/>
              <a:t> verbs are: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733800"/>
            <a:ext cx="3810000" cy="2286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_tradnl" sz="4000" smtClean="0"/>
              <a:t>               -é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z="4000" smtClean="0"/>
              <a:t>               -aste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z="4000" smtClean="0"/>
              <a:t>               -ó     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30763" y="3733800"/>
            <a:ext cx="3810000" cy="2286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4000" smtClean="0"/>
              <a:t>-amos</a:t>
            </a:r>
          </a:p>
          <a:p>
            <a:pPr eaLnBrk="1" hangingPunct="1">
              <a:buFont typeface="Wingdings" pitchFamily="2" charset="2"/>
              <a:buNone/>
            </a:pPr>
            <a:endParaRPr lang="en-US" sz="4000" smtClean="0"/>
          </a:p>
          <a:p>
            <a:pPr eaLnBrk="1" hangingPunct="1">
              <a:buFont typeface="Wingdings" pitchFamily="2" charset="2"/>
              <a:buNone/>
            </a:pPr>
            <a:r>
              <a:rPr lang="en-US" sz="4000" smtClean="0"/>
              <a:t>-aron</a:t>
            </a:r>
          </a:p>
        </p:txBody>
      </p:sp>
      <p:sp>
        <p:nvSpPr>
          <p:cNvPr id="7174" name="Rectangle 7"/>
          <p:cNvSpPr>
            <a:spLocks noChangeArrowheads="1"/>
          </p:cNvSpPr>
          <p:nvPr/>
        </p:nvSpPr>
        <p:spPr bwMode="auto">
          <a:xfrm>
            <a:off x="2133600" y="3429000"/>
            <a:ext cx="5105400" cy="2971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2" dur="5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6147" grpId="0" build="p" autoUpdateAnimBg="0"/>
      <p:bldP spid="6148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D90838-3BCD-4B34-810E-0451324F0E8F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16066" name="Rectangle 2"/>
          <p:cNvSpPr>
            <a:spLocks noChangeArrowheads="1"/>
          </p:cNvSpPr>
          <p:nvPr/>
        </p:nvSpPr>
        <p:spPr bwMode="auto">
          <a:xfrm>
            <a:off x="1066800" y="304800"/>
            <a:ext cx="3657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4400" u="sng">
                <a:solidFill>
                  <a:schemeClr val="tx2"/>
                </a:solidFill>
                <a:latin typeface="Comic Sans MS" pitchFamily="66" charset="0"/>
              </a:rPr>
              <a:t>REMEMBER</a:t>
            </a:r>
            <a:r>
              <a:rPr lang="en-US" sz="4400">
                <a:solidFill>
                  <a:schemeClr val="tx2"/>
                </a:solidFill>
                <a:latin typeface="Comic Sans MS" pitchFamily="66" charset="0"/>
              </a:rPr>
              <a:t>:</a:t>
            </a:r>
          </a:p>
        </p:txBody>
      </p:sp>
      <p:pic>
        <p:nvPicPr>
          <p:cNvPr id="216067" name="Picture 3" descr="c:\Program Files\Microsoft Office\Clipart\standard\stddir2\bs00950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228600"/>
            <a:ext cx="2163763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6068" name="Text Box 4"/>
          <p:cNvSpPr txBox="1">
            <a:spLocks noChangeArrowheads="1"/>
          </p:cNvSpPr>
          <p:nvPr/>
        </p:nvSpPr>
        <p:spPr bwMode="auto">
          <a:xfrm>
            <a:off x="1905000" y="2698750"/>
            <a:ext cx="57150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3200">
                <a:solidFill>
                  <a:schemeClr val="tx2"/>
                </a:solidFill>
                <a:latin typeface="Comic Sans MS" pitchFamily="66" charset="0"/>
              </a:rPr>
              <a:t>  accents on the “yo” form   	and the “él / ella / Ud.” 	form</a:t>
            </a:r>
          </a:p>
          <a:p>
            <a:pPr>
              <a:buFontTx/>
              <a:buChar char="•"/>
            </a:pPr>
            <a:r>
              <a:rPr lang="en-US" sz="3200">
                <a:solidFill>
                  <a:schemeClr val="tx2"/>
                </a:solidFill>
                <a:latin typeface="Comic Sans MS" pitchFamily="66" charset="0"/>
              </a:rPr>
              <a:t>-ar  “nosotros” form is 	the same in present and 	</a:t>
            </a:r>
            <a:r>
              <a:rPr lang="en-US" sz="3200" i="1">
                <a:solidFill>
                  <a:schemeClr val="tx2"/>
                </a:solidFill>
                <a:latin typeface="Comic Sans MS" pitchFamily="66" charset="0"/>
              </a:rPr>
              <a:t>pretérito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6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6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6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6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216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2160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66" grpId="0" autoUpdateAnimBg="0"/>
      <p:bldP spid="216068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¿Comó forma el pretérito?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209800"/>
            <a:ext cx="7848600" cy="3810000"/>
          </a:xfrm>
        </p:spPr>
        <p:txBody>
          <a:bodyPr/>
          <a:lstStyle/>
          <a:p>
            <a:pPr marL="514350" indent="-514350" algn="ctr">
              <a:buFont typeface="Comic Sans MS" pitchFamily="66" charset="0"/>
              <a:buAutoNum type="arabicPeriod"/>
            </a:pPr>
            <a:r>
              <a:rPr lang="en-US" sz="4000" smtClean="0"/>
              <a:t>Quita “AR”- hablar</a:t>
            </a:r>
          </a:p>
          <a:p>
            <a:pPr marL="514350" indent="-514350" algn="ctr">
              <a:buFont typeface="Comic Sans MS" pitchFamily="66" charset="0"/>
              <a:buAutoNum type="arabicPeriod"/>
            </a:pPr>
            <a:r>
              <a:rPr lang="en-US" sz="4000" smtClean="0"/>
              <a:t>Guarda STEM- </a:t>
            </a:r>
            <a:r>
              <a:rPr lang="en-US" sz="4000" smtClean="0">
                <a:solidFill>
                  <a:srgbClr val="FFFF00"/>
                </a:solidFill>
              </a:rPr>
              <a:t>habl</a:t>
            </a:r>
          </a:p>
          <a:p>
            <a:pPr marL="514350" indent="-514350" algn="ctr">
              <a:buFont typeface="Comic Sans MS" pitchFamily="66" charset="0"/>
              <a:buAutoNum type="arabicPeriod"/>
            </a:pPr>
            <a:r>
              <a:rPr lang="en-US" sz="4000" smtClean="0"/>
              <a:t>Añade</a:t>
            </a:r>
            <a:endParaRPr lang="en-US" sz="4000" smtClean="0">
              <a:solidFill>
                <a:srgbClr val="FFFF00"/>
              </a:solidFill>
            </a:endParaRPr>
          </a:p>
          <a:p>
            <a:pPr marL="514350" indent="-514350" algn="ctr">
              <a:buFont typeface="Wingdings" pitchFamily="2" charset="2"/>
              <a:buNone/>
            </a:pPr>
            <a:r>
              <a:rPr lang="en-US" sz="4000" smtClean="0">
                <a:solidFill>
                  <a:srgbClr val="FFFF00"/>
                </a:solidFill>
              </a:rPr>
              <a:t>   </a:t>
            </a:r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A2906B-A176-4B7C-B5E0-85D020483AB7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6" name="Multiply 5"/>
          <p:cNvSpPr/>
          <p:nvPr/>
        </p:nvSpPr>
        <p:spPr bwMode="auto">
          <a:xfrm>
            <a:off x="4800600" y="2286000"/>
            <a:ext cx="609600" cy="457200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7" name="Multiply 6"/>
          <p:cNvSpPr/>
          <p:nvPr/>
        </p:nvSpPr>
        <p:spPr bwMode="auto">
          <a:xfrm>
            <a:off x="7010400" y="2362200"/>
            <a:ext cx="457200" cy="457200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en-US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324600" y="3886200"/>
            <a:ext cx="685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é</a:t>
            </a:r>
            <a:endParaRPr lang="en-US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315200" y="3886200"/>
            <a:ext cx="1066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amos</a:t>
            </a:r>
            <a:endParaRPr lang="en-US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943600" y="4495800"/>
            <a:ext cx="1143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aste</a:t>
            </a:r>
            <a:endParaRPr lang="en-US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248400" y="5257800"/>
            <a:ext cx="609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ó</a:t>
            </a:r>
            <a:endParaRPr lang="en-US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239000" y="5181600"/>
            <a:ext cx="1143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 algn="ctr">
              <a:buFont typeface="Wingdings" pitchFamily="2" charset="2"/>
              <a:buNone/>
            </a:pPr>
            <a:r>
              <a:rPr lang="en-US">
                <a:solidFill>
                  <a:srgbClr val="FFFF00"/>
                </a:solidFill>
              </a:rPr>
              <a:t>aron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146B271-3254-461E-BC1D-259BF820E40D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1600200"/>
            <a:ext cx="3124200" cy="746125"/>
          </a:xfrm>
        </p:spPr>
        <p:txBody>
          <a:bodyPr/>
          <a:lstStyle/>
          <a:p>
            <a:pPr eaLnBrk="1" hangingPunct="1"/>
            <a:r>
              <a:rPr lang="es-ES_tradnl" i="1" smtClean="0"/>
              <a:t>(-</a:t>
            </a:r>
            <a:r>
              <a:rPr lang="es-ES_tradnl" i="1" u="sng" smtClean="0"/>
              <a:t>ar </a:t>
            </a:r>
            <a:r>
              <a:rPr lang="es-ES_tradnl" u="sng" smtClean="0"/>
              <a:t>verbs)</a:t>
            </a:r>
            <a:endParaRPr lang="es-ES_tradnl" i="1" u="sng" smtClean="0"/>
          </a:p>
        </p:txBody>
      </p:sp>
      <p:sp>
        <p:nvSpPr>
          <p:cNvPr id="106497" name="Rectangle 1"/>
          <p:cNvSpPr>
            <a:spLocks noGrp="1" noChangeArrowheads="1"/>
          </p:cNvSpPr>
          <p:nvPr>
            <p:ph type="body" sz="half" idx="1"/>
          </p:nvPr>
        </p:nvSpPr>
        <p:spPr>
          <a:xfrm>
            <a:off x="4800600" y="4114800"/>
            <a:ext cx="1935163" cy="1752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tomé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tomaste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tomó</a:t>
            </a:r>
            <a:endParaRPr lang="en-US" sz="3200" smtClean="0"/>
          </a:p>
        </p:txBody>
      </p:sp>
      <p:sp>
        <p:nvSpPr>
          <p:cNvPr id="106496" name="Rectangle 0"/>
          <p:cNvSpPr>
            <a:spLocks noGrp="1" noChangeArrowheads="1"/>
          </p:cNvSpPr>
          <p:nvPr>
            <p:ph type="body" sz="half" idx="2"/>
          </p:nvPr>
        </p:nvSpPr>
        <p:spPr>
          <a:xfrm>
            <a:off x="6964363" y="4114800"/>
            <a:ext cx="2179637" cy="1752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200" smtClean="0"/>
              <a:t>Tomamos</a:t>
            </a:r>
          </a:p>
          <a:p>
            <a:pPr eaLnBrk="1" hangingPunct="1">
              <a:buFont typeface="Wingdings" pitchFamily="2" charset="2"/>
              <a:buNone/>
            </a:pPr>
            <a:endParaRPr lang="en-US" sz="3200" smtClean="0"/>
          </a:p>
          <a:p>
            <a:pPr eaLnBrk="1" hangingPunct="1">
              <a:buFont typeface="Wingdings" pitchFamily="2" charset="2"/>
              <a:buNone/>
            </a:pPr>
            <a:r>
              <a:rPr lang="en-US" sz="3200" smtClean="0"/>
              <a:t>tomaron</a:t>
            </a:r>
          </a:p>
        </p:txBody>
      </p:sp>
      <p:pic>
        <p:nvPicPr>
          <p:cNvPr id="10246" name="Picture 5" descr="c:\Program Files\Microsoft Office\Clipart\standard\stddir1\bd05012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120650"/>
            <a:ext cx="177958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1143000" y="533400"/>
            <a:ext cx="41179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>
                <a:solidFill>
                  <a:schemeClr val="tx2"/>
                </a:solidFill>
                <a:latin typeface="Comic Sans MS" pitchFamily="66" charset="0"/>
              </a:rPr>
              <a:t>Por ejemplo: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447800" y="2971800"/>
            <a:ext cx="1974850" cy="3576638"/>
            <a:chOff x="912" y="1872"/>
            <a:chExt cx="1244" cy="2253"/>
          </a:xfrm>
        </p:grpSpPr>
        <p:pic>
          <p:nvPicPr>
            <p:cNvPr id="10249" name="Picture 7" descr="c:\Program Files\Microsoft Office\Clipart\standard\stddir1\bd05307_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12" y="1872"/>
              <a:ext cx="1244" cy="1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50" name="Text Box 8"/>
            <p:cNvSpPr txBox="1">
              <a:spLocks noChangeArrowheads="1"/>
            </p:cNvSpPr>
            <p:nvPr/>
          </p:nvSpPr>
          <p:spPr bwMode="auto">
            <a:xfrm>
              <a:off x="1125" y="3760"/>
              <a:ext cx="82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i="1">
                  <a:solidFill>
                    <a:schemeClr val="tx2"/>
                  </a:solidFill>
                  <a:latin typeface="Comic Sans MS" pitchFamily="66" charset="0"/>
                </a:rPr>
                <a:t>tomar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6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6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64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64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64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64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6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6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64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64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 autoUpdateAnimBg="0"/>
      <p:bldP spid="106497" grpId="0" build="p" autoUpdateAnimBg="0"/>
      <p:bldP spid="106496" grpId="0" build="p" autoUpdateAnimBg="0"/>
      <p:bldP spid="10650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520FFB1-67CF-4411-B0CB-76691CFAD725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1600200"/>
            <a:ext cx="3124200" cy="746125"/>
          </a:xfrm>
        </p:spPr>
        <p:txBody>
          <a:bodyPr/>
          <a:lstStyle/>
          <a:p>
            <a:pPr eaLnBrk="1" hangingPunct="1"/>
            <a:r>
              <a:rPr lang="es-ES_tradnl" i="1" smtClean="0"/>
              <a:t>(-</a:t>
            </a:r>
            <a:r>
              <a:rPr lang="es-ES_tradnl" i="1" u="sng" smtClean="0"/>
              <a:t>ar </a:t>
            </a:r>
            <a:r>
              <a:rPr lang="es-ES_tradnl" u="sng" smtClean="0"/>
              <a:t>verbs)</a:t>
            </a:r>
            <a:endParaRPr lang="es-ES_tradnl" i="1" u="sng" smtClean="0"/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800600" y="4114800"/>
            <a:ext cx="1935163" cy="1752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hablé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hablaste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z="3200" smtClean="0"/>
              <a:t>habló</a:t>
            </a:r>
            <a:endParaRPr lang="en-US" sz="3200" smtClean="0"/>
          </a:p>
        </p:txBody>
      </p:sp>
      <p:sp>
        <p:nvSpPr>
          <p:cNvPr id="1884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964363" y="4114800"/>
            <a:ext cx="2179637" cy="1752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200" smtClean="0"/>
              <a:t>hablamos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3200" smtClean="0"/>
              <a:t>hablasteis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3200" smtClean="0"/>
              <a:t>hablaron</a:t>
            </a:r>
          </a:p>
        </p:txBody>
      </p:sp>
      <p:pic>
        <p:nvPicPr>
          <p:cNvPr id="11270" name="Picture 5" descr="c:\Program Files\Microsoft Office\Clipart\standard\stddir1\bd05012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120650"/>
            <a:ext cx="177958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1143000" y="533400"/>
            <a:ext cx="41179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>
                <a:solidFill>
                  <a:schemeClr val="tx2"/>
                </a:solidFill>
                <a:latin typeface="Comic Sans MS" pitchFamily="66" charset="0"/>
              </a:rPr>
              <a:t>Por ejemplo: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066800" y="3276600"/>
            <a:ext cx="2936875" cy="3271838"/>
            <a:chOff x="672" y="2064"/>
            <a:chExt cx="1850" cy="2061"/>
          </a:xfrm>
        </p:grpSpPr>
        <p:sp>
          <p:nvSpPr>
            <p:cNvPr id="11273" name="Text Box 9"/>
            <p:cNvSpPr txBox="1">
              <a:spLocks noChangeArrowheads="1"/>
            </p:cNvSpPr>
            <p:nvPr/>
          </p:nvSpPr>
          <p:spPr bwMode="auto">
            <a:xfrm>
              <a:off x="1101" y="3760"/>
              <a:ext cx="87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i="1">
                  <a:solidFill>
                    <a:schemeClr val="tx2"/>
                  </a:solidFill>
                  <a:latin typeface="Comic Sans MS" pitchFamily="66" charset="0"/>
                </a:rPr>
                <a:t>hablar</a:t>
              </a:r>
            </a:p>
          </p:txBody>
        </p:sp>
        <p:pic>
          <p:nvPicPr>
            <p:cNvPr id="11274" name="Picture 10" descr="c:\Program Files\Microsoft Office\Clipart\standard\stddir4\pe02546_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72" y="2064"/>
              <a:ext cx="1850" cy="1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8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8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84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84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84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84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8" grpId="0" autoUpdateAnimBg="0"/>
      <p:bldP spid="188419" grpId="0" build="p" autoUpdateAnimBg="0"/>
      <p:bldP spid="188420" grpId="0" build="p" autoUpdateAnimBg="0"/>
      <p:bldP spid="188422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384</Words>
  <Application>Microsoft Office PowerPoint</Application>
  <PresentationFormat>On-screen Show (4:3)</PresentationFormat>
  <Paragraphs>172</Paragraphs>
  <Slides>18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Me llamo ___________. LA fecha es el 16 de febrero 2012</vt:lpstr>
      <vt:lpstr>El Pretérito de los verbos</vt:lpstr>
      <vt:lpstr>Slide 3</vt:lpstr>
      <vt:lpstr>The stem for regular verbs in the pretérito is the infinitive stem.</vt:lpstr>
      <vt:lpstr>Pretérito endings for -ar verbs are:</vt:lpstr>
      <vt:lpstr>Slide 6</vt:lpstr>
      <vt:lpstr>¿Comó forma el pretérito?</vt:lpstr>
      <vt:lpstr>(-ar verbs)</vt:lpstr>
      <vt:lpstr>(-ar verbs)</vt:lpstr>
      <vt:lpstr>(-ar verbs)</vt:lpstr>
      <vt:lpstr>Verbs ending in -car, -gar, and -zar  have a spelling change in the “yo” form of the pretérito.</vt:lpstr>
      <vt:lpstr>Slide 12</vt:lpstr>
      <vt:lpstr>(-car verbs)</vt:lpstr>
      <vt:lpstr>(-car verbs)</vt:lpstr>
      <vt:lpstr>(-gar verbs)</vt:lpstr>
      <vt:lpstr>(-gar verbs)</vt:lpstr>
      <vt:lpstr>(-zar verbs)</vt:lpstr>
      <vt:lpstr>(-zar verbs)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___________. LA fecha es el 16 de febrero 2012</dc:title>
  <dc:creator>Sherice</dc:creator>
  <cp:lastModifiedBy>Sherice</cp:lastModifiedBy>
  <cp:revision>1</cp:revision>
  <dcterms:created xsi:type="dcterms:W3CDTF">2012-02-16T18:25:30Z</dcterms:created>
  <dcterms:modified xsi:type="dcterms:W3CDTF">2012-02-16T18:26:12Z</dcterms:modified>
</cp:coreProperties>
</file>